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4017" r:id="rId2"/>
  </p:sldMasterIdLst>
  <p:notesMasterIdLst>
    <p:notesMasterId r:id="rId9"/>
  </p:notesMasterIdLst>
  <p:handoutMasterIdLst>
    <p:handoutMasterId r:id="rId10"/>
  </p:handoutMasterIdLst>
  <p:sldIdLst>
    <p:sldId id="398" r:id="rId3"/>
    <p:sldId id="2076138337" r:id="rId4"/>
    <p:sldId id="2076138347" r:id="rId5"/>
    <p:sldId id="2076138350" r:id="rId6"/>
    <p:sldId id="2076138352" r:id="rId7"/>
    <p:sldId id="2076138353" r:id="rId8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BA6DEBA-C20A-F941-8309-26C58F94C9B2}">
          <p14:sldIdLst>
            <p14:sldId id="398"/>
            <p14:sldId id="2076138337"/>
            <p14:sldId id="2076138347"/>
            <p14:sldId id="2076138350"/>
            <p14:sldId id="2076138352"/>
            <p14:sldId id="2076138353"/>
          </p14:sldIdLst>
        </p14:section>
        <p14:section name="イントロダクション" id="{5B6DD371-8A6C-3943-BDC1-59F716DB92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坂本 香奈恵" initials="坂本" lastIdx="9" clrIdx="0">
    <p:extLst>
      <p:ext uri="{19B8F6BF-5375-455C-9EA6-DF929625EA0E}">
        <p15:presenceInfo xmlns:p15="http://schemas.microsoft.com/office/powerpoint/2012/main" userId="S::k.sakamoto@aircloset.onmicrosoft.com::3a705b3c-4684-4a43-b4c3-0241d02fb2b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C0C"/>
    <a:srgbClr val="424242"/>
    <a:srgbClr val="6A4509"/>
    <a:srgbClr val="FE7879"/>
    <a:srgbClr val="3B3838"/>
    <a:srgbClr val="9D9178"/>
    <a:srgbClr val="DDDDCC"/>
    <a:srgbClr val="E3E3E4"/>
    <a:srgbClr val="E4E4C8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濃色スタイル 2 - アクセント 3/アクセント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202B0CA-FC54-4496-8BCA-5EF66A818D29}" styleName="スタイル (濃色)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7" autoAdjust="0"/>
    <p:restoredTop sz="90616" autoAdjust="0"/>
  </p:normalViewPr>
  <p:slideViewPr>
    <p:cSldViewPr snapToGrid="0">
      <p:cViewPr>
        <p:scale>
          <a:sx n="123" d="100"/>
          <a:sy n="123" d="100"/>
        </p:scale>
        <p:origin x="1320" y="-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16" d="100"/>
          <a:sy n="116" d="100"/>
        </p:scale>
        <p:origin x="244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21695-720E-4E3B-8025-D2B6219EFD2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CD5C4-D504-4F4F-907B-7FAC4A28DA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445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D3442-5F79-4086-809D-70B84D7CFD09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4555-16DE-4DBF-BD8C-59E33A37A7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01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B99F6-6C52-B31A-405A-83EF4AE1F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B40E2E2-F6B9-5042-A1CC-15F282C787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045984-6A2C-A5F0-AF7E-9605D7339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93E5FC-829F-6393-78F3-9767AAEC04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C14555-16DE-4DBF-BD8C-59E33A37A7B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770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883E5-95AC-C3C7-0F62-AD41B2667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E00FC70-09AE-AC70-215E-FEE65C6231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5E5161C-9E15-37D0-A49E-66AC868D71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DE43502-63BB-05AD-4A2D-35FB5D7081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4555-16DE-4DBF-BD8C-59E33A37A7B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491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6952B3-7715-1162-A57B-1F7692496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5E4F2E2-589B-2294-CC40-4661A9722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BDB55FE-53BD-DDC8-B4E8-743AF7E61B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2F900E-DACF-4EAA-D7FC-88423365B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4555-16DE-4DBF-BD8C-59E33A37A7B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690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FB61C-A5CE-34D9-98CD-C064751F2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54FC0566-E060-3150-E7FB-708D05B405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32DF897-A689-258E-0EAE-AAF07594E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5D126A-74A6-A6BD-808F-1A1F5E8138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4555-16DE-4DBF-BD8C-59E33A37A7B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276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18C4D-B191-ADE1-1B87-8509A1D7D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10999E3-0EA2-07E2-C95D-E9AABAE0D8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6AF271B-C1DF-441E-ECCF-C6E3F92196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0C1135-7E1A-F1BC-6998-608ED25D04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C14555-16DE-4DBF-BD8C-59E33A37A7B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51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93532F5-83AE-C94F-A795-4D4521DF21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B3776CC0-9DB2-2845-98EE-804E03B340B3}"/>
              </a:ext>
            </a:extLst>
          </p:cNvPr>
          <p:cNvSpPr txBox="1">
            <a:spLocks/>
          </p:cNvSpPr>
          <p:nvPr userDrawn="1"/>
        </p:nvSpPr>
        <p:spPr>
          <a:xfrm>
            <a:off x="4128794" y="6124295"/>
            <a:ext cx="5610813" cy="3056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700" kern="1200" spc="30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>
                <a:latin typeface="Yu Gothic" panose="020B0400000000000000" pitchFamily="34" charset="-128"/>
                <a:ea typeface="Yu Gothic" panose="020B0400000000000000" pitchFamily="34" charset="-128"/>
              </a:rPr>
              <a:t>株式会社エアークローゼット</a:t>
            </a:r>
            <a:endParaRPr lang="en-US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8" name="図 7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13AD3017-3791-514F-8864-98468ADF5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75" y="994026"/>
            <a:ext cx="4770849" cy="72516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1109FA01-A5DE-A04A-9D4A-5367FAC2A661}"/>
              </a:ext>
            </a:extLst>
          </p:cNvPr>
          <p:cNvSpPr txBox="1">
            <a:spLocks/>
          </p:cNvSpPr>
          <p:nvPr userDrawn="1"/>
        </p:nvSpPr>
        <p:spPr>
          <a:xfrm>
            <a:off x="217193" y="2021264"/>
            <a:ext cx="5610813" cy="3056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700" kern="1200" spc="30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latin typeface="Avenir Light" panose="020B0402020203020204" pitchFamily="34" charset="0"/>
                <a:ea typeface="Yu Gothic" panose="020B0400000000000000" pitchFamily="34" charset="-128"/>
              </a:rPr>
              <a:t>-Find your new style-</a:t>
            </a:r>
            <a:endParaRPr lang="en-US" dirty="0">
              <a:latin typeface="Avenir Light" panose="020B040202020302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47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DDB94CC-BE70-704C-B5CF-949F2A644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96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Closet_表紙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474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Closet_見出し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618564" y="508743"/>
            <a:ext cx="128706" cy="503999"/>
          </a:xfrm>
          <a:prstGeom prst="rect">
            <a:avLst/>
          </a:prstGeom>
          <a:solidFill>
            <a:srgbClr val="FE797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2484E02-293D-493D-8A54-805CF830E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1507" y="518117"/>
            <a:ext cx="8556654" cy="500221"/>
          </a:xfrm>
          <a:prstGeom prst="rect">
            <a:avLst/>
          </a:prstGeom>
        </p:spPr>
        <p:txBody>
          <a:bodyPr/>
          <a:lstStyle>
            <a:lvl1pPr>
              <a:defRPr spc="300" baseline="0"/>
            </a:lvl1pPr>
          </a:lstStyle>
          <a:p>
            <a:r>
              <a:rPr kumimoji="1" lang="ja-JP" altLang="en-US" dirty="0"/>
              <a:t>見出し</a:t>
            </a:r>
          </a:p>
        </p:txBody>
      </p:sp>
    </p:spTree>
    <p:extLst>
      <p:ext uri="{BB962C8B-B14F-4D97-AF65-F5344CB8AC3E}">
        <p14:creationId xmlns:p14="http://schemas.microsoft.com/office/powerpoint/2010/main" val="1098787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closet_作成ルー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851507" y="531888"/>
            <a:ext cx="8556654" cy="500221"/>
          </a:xfrm>
          <a:prstGeom prst="rect">
            <a:avLst/>
          </a:prstGeom>
        </p:spPr>
        <p:txBody>
          <a:bodyPr/>
          <a:lstStyle>
            <a:lvl1pPr>
              <a:defRPr spc="300" baseline="0"/>
            </a:lvl1pPr>
          </a:lstStyle>
          <a:p>
            <a:r>
              <a:rPr kumimoji="1" lang="ja-JP" altLang="en-US" dirty="0"/>
              <a:t>パワーポイント用　カラーチップ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618565" y="508743"/>
            <a:ext cx="128706" cy="504000"/>
          </a:xfrm>
          <a:prstGeom prst="rect">
            <a:avLst/>
          </a:prstGeom>
          <a:solidFill>
            <a:srgbClr val="F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sz="1800" kern="1200">
              <a:solidFill>
                <a:srgbClr val="F5F5F5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5012068" y="1866379"/>
            <a:ext cx="1816274" cy="1816274"/>
          </a:xfrm>
          <a:prstGeom prst="rect">
            <a:avLst/>
          </a:prstGeom>
          <a:solidFill>
            <a:srgbClr val="F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R:255</a:t>
            </a:r>
          </a:p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G:183</a:t>
            </a:r>
          </a:p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B:0</a:t>
            </a:r>
            <a:endParaRPr kumimoji="1" lang="ja-JP" altLang="en-US" sz="2800" kern="1200" dirty="0">
              <a:solidFill>
                <a:srgbClr val="F5F5F5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>
            <a:off x="1110212" y="1866379"/>
            <a:ext cx="1816274" cy="1816274"/>
          </a:xfrm>
          <a:prstGeom prst="rect">
            <a:avLst/>
          </a:prstGeom>
          <a:solidFill>
            <a:srgbClr val="EE4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kumimoji="1" lang="en-US" altLang="ja-JP" sz="2800" kern="120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R:245</a:t>
            </a:r>
            <a:endParaRPr kumimoji="1" lang="en-US" altLang="ja-JP" sz="2800" kern="1200" dirty="0">
              <a:solidFill>
                <a:srgbClr val="F5F5F5"/>
              </a:solidFill>
              <a:latin typeface="Meiryo" charset="-128"/>
              <a:ea typeface="Meiryo" charset="-128"/>
              <a:cs typeface="Meiryo" charset="-128"/>
            </a:endParaRPr>
          </a:p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G:39</a:t>
            </a:r>
          </a:p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B:68</a:t>
            </a:r>
            <a:endParaRPr kumimoji="1" lang="ja-JP" altLang="en-US" sz="2800" kern="1200" dirty="0">
              <a:solidFill>
                <a:srgbClr val="F5F5F5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>
            <a:off x="3061140" y="1866379"/>
            <a:ext cx="1816274" cy="1816274"/>
          </a:xfrm>
          <a:prstGeom prst="rect">
            <a:avLst/>
          </a:prstGeom>
          <a:solidFill>
            <a:srgbClr val="F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R:254</a:t>
            </a:r>
          </a:p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G:121</a:t>
            </a:r>
          </a:p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B:121</a:t>
            </a:r>
            <a:endParaRPr kumimoji="1" lang="ja-JP" altLang="en-US" sz="2800" kern="1200" dirty="0">
              <a:solidFill>
                <a:srgbClr val="F5F5F5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3" name="正方形/長方形 22"/>
          <p:cNvSpPr/>
          <p:nvPr userDrawn="1"/>
        </p:nvSpPr>
        <p:spPr>
          <a:xfrm>
            <a:off x="6962996" y="1866379"/>
            <a:ext cx="1816274" cy="1816274"/>
          </a:xfrm>
          <a:prstGeom prst="rect">
            <a:avLst/>
          </a:prstGeom>
          <a:solidFill>
            <a:srgbClr val="414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R:65</a:t>
            </a:r>
          </a:p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G:65</a:t>
            </a:r>
          </a:p>
          <a:p>
            <a:pPr defTabSz="457200"/>
            <a:r>
              <a:rPr kumimoji="1" lang="en-US" altLang="ja-JP" sz="2800" kern="1200" dirty="0">
                <a:solidFill>
                  <a:srgbClr val="F5F5F5"/>
                </a:solidFill>
                <a:latin typeface="Meiryo" charset="-128"/>
                <a:ea typeface="Meiryo" charset="-128"/>
                <a:cs typeface="Meiryo" charset="-128"/>
              </a:rPr>
              <a:t>B:65</a:t>
            </a:r>
            <a:endParaRPr kumimoji="1" lang="ja-JP" altLang="en-US" sz="2800" kern="1200" dirty="0">
              <a:solidFill>
                <a:srgbClr val="F5F5F5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5" name="スライド番号プレースホルダー 6"/>
          <p:cNvSpPr txBox="1">
            <a:spLocks/>
          </p:cNvSpPr>
          <p:nvPr userDrawn="1"/>
        </p:nvSpPr>
        <p:spPr>
          <a:xfrm>
            <a:off x="1110212" y="1438132"/>
            <a:ext cx="18162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アクセントカラー</a:t>
            </a:r>
          </a:p>
        </p:txBody>
      </p:sp>
      <p:sp>
        <p:nvSpPr>
          <p:cNvPr id="26" name="スライド番号プレースホルダー 6"/>
          <p:cNvSpPr txBox="1">
            <a:spLocks/>
          </p:cNvSpPr>
          <p:nvPr userDrawn="1"/>
        </p:nvSpPr>
        <p:spPr>
          <a:xfrm>
            <a:off x="3061140" y="1438131"/>
            <a:ext cx="18162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メインカラー</a:t>
            </a:r>
          </a:p>
        </p:txBody>
      </p:sp>
      <p:sp>
        <p:nvSpPr>
          <p:cNvPr id="27" name="スライド番号プレースホルダー 6"/>
          <p:cNvSpPr txBox="1">
            <a:spLocks/>
          </p:cNvSpPr>
          <p:nvPr userDrawn="1"/>
        </p:nvSpPr>
        <p:spPr>
          <a:xfrm>
            <a:off x="5012068" y="1438131"/>
            <a:ext cx="18162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サブカラー</a:t>
            </a:r>
          </a:p>
        </p:txBody>
      </p:sp>
      <p:sp>
        <p:nvSpPr>
          <p:cNvPr id="28" name="スライド番号プレースホルダー 6"/>
          <p:cNvSpPr txBox="1">
            <a:spLocks/>
          </p:cNvSpPr>
          <p:nvPr userDrawn="1"/>
        </p:nvSpPr>
        <p:spPr>
          <a:xfrm>
            <a:off x="6962996" y="1417424"/>
            <a:ext cx="18162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60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文字色</a:t>
            </a:r>
            <a:endParaRPr kumimoji="1" lang="ja-JP" altLang="en-US" sz="1600" dirty="0">
              <a:solidFill>
                <a:srgbClr val="41414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32" name="正方形/長方形 31"/>
          <p:cNvSpPr/>
          <p:nvPr userDrawn="1"/>
        </p:nvSpPr>
        <p:spPr>
          <a:xfrm>
            <a:off x="618565" y="4018119"/>
            <a:ext cx="128706" cy="504000"/>
          </a:xfrm>
          <a:prstGeom prst="rect">
            <a:avLst/>
          </a:prstGeom>
          <a:solidFill>
            <a:srgbClr val="FE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kumimoji="1" lang="ja-JP" altLang="en-US" sz="1800" kern="1200">
              <a:solidFill>
                <a:srgbClr val="F5F5F5"/>
              </a:solidFill>
            </a:endParaRPr>
          </a:p>
        </p:txBody>
      </p:sp>
      <p:sp>
        <p:nvSpPr>
          <p:cNvPr id="33" name="タイトル 1"/>
          <p:cNvSpPr txBox="1">
            <a:spLocks/>
          </p:cNvSpPr>
          <p:nvPr userDrawn="1"/>
        </p:nvSpPr>
        <p:spPr>
          <a:xfrm>
            <a:off x="853595" y="4093456"/>
            <a:ext cx="8556654" cy="5002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2400"/>
              </a:spcAft>
              <a:buNone/>
              <a:defRPr kumimoji="1" lang="en-US" altLang="en-US" sz="2600" kern="1200" spc="300" normalizeH="0" baseline="0">
                <a:solidFill>
                  <a:srgbClr val="41414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dirty="0"/>
              <a:t>文字ルール</a:t>
            </a:r>
          </a:p>
        </p:txBody>
      </p:sp>
      <p:pic>
        <p:nvPicPr>
          <p:cNvPr id="39" name="図 3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12" y="5493315"/>
            <a:ext cx="715728" cy="483600"/>
          </a:xfrm>
          <a:prstGeom prst="rect">
            <a:avLst/>
          </a:prstGeom>
        </p:spPr>
      </p:pic>
      <p:sp>
        <p:nvSpPr>
          <p:cNvPr id="40" name="正方形/長方形 39"/>
          <p:cNvSpPr/>
          <p:nvPr userDrawn="1"/>
        </p:nvSpPr>
        <p:spPr>
          <a:xfrm>
            <a:off x="2018349" y="5588027"/>
            <a:ext cx="2608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ja-JP" altLang="en-US" sz="1800" kern="1200" spc="3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文字の間隔：ひろく</a:t>
            </a:r>
            <a:endParaRPr lang="ja-JP" altLang="ja-JP" sz="1800" kern="1200" spc="300" dirty="0">
              <a:solidFill>
                <a:srgbClr val="41414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41" name="図 4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9" y="4814499"/>
            <a:ext cx="3135910" cy="589066"/>
          </a:xfrm>
          <a:prstGeom prst="rect">
            <a:avLst/>
          </a:prstGeom>
        </p:spPr>
      </p:pic>
      <p:sp>
        <p:nvSpPr>
          <p:cNvPr id="18" name="正方形/長方形 17"/>
          <p:cNvSpPr/>
          <p:nvPr userDrawn="1"/>
        </p:nvSpPr>
        <p:spPr>
          <a:xfrm>
            <a:off x="5658793" y="4924366"/>
            <a:ext cx="25172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ja-JP" altLang="en-US" sz="1800" kern="1200" spc="3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見出し：</a:t>
            </a:r>
            <a:r>
              <a:rPr lang="en-US" altLang="ja-JP" sz="2600" kern="1200" spc="3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26size</a:t>
            </a:r>
            <a:endParaRPr lang="ja-JP" altLang="ja-JP" sz="2600" kern="1200" spc="300" dirty="0">
              <a:solidFill>
                <a:srgbClr val="41414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5658792" y="5550449"/>
            <a:ext cx="4147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ja-JP" altLang="en-US" sz="1800" kern="1200" spc="3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本文：</a:t>
            </a:r>
            <a:r>
              <a:rPr lang="en-US" altLang="ja-JP" sz="1800" kern="1200" spc="3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18〜</a:t>
            </a:r>
            <a:r>
              <a:rPr lang="en-US" altLang="ja-JP" sz="2400" kern="1200" spc="3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24size</a:t>
            </a:r>
            <a:r>
              <a:rPr lang="ja-JP" altLang="en-US" sz="1800" kern="1200" spc="300" dirty="0">
                <a:solidFill>
                  <a:srgbClr val="414141"/>
                </a:solidFill>
                <a:latin typeface="Meiryo" charset="-128"/>
                <a:ea typeface="Meiryo" charset="-128"/>
                <a:cs typeface="Meiryo" charset="-128"/>
              </a:rPr>
              <a:t>（参考値）</a:t>
            </a:r>
            <a:endParaRPr lang="ja-JP" altLang="ja-JP" sz="1800" kern="1200" spc="300" dirty="0">
              <a:solidFill>
                <a:srgbClr val="41414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440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19CF85C-3149-8D4A-9CB9-401A3AC92A7C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rgbClr val="BF0C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7E9235AA-B6F8-014E-8EA7-CAD3B08ED8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507" y="5954750"/>
            <a:ext cx="2159699" cy="328275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40A59DDC-17D8-A64B-8084-6F4F537B5282}"/>
              </a:ext>
            </a:extLst>
          </p:cNvPr>
          <p:cNvSpPr txBox="1">
            <a:spLocks/>
          </p:cNvSpPr>
          <p:nvPr userDrawn="1"/>
        </p:nvSpPr>
        <p:spPr>
          <a:xfrm>
            <a:off x="7267573" y="6380765"/>
            <a:ext cx="2403477" cy="1725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700" kern="1200" spc="300" baseline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99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200" dirty="0">
                <a:latin typeface="Avenir Light" panose="020B0402020203020204" pitchFamily="34" charset="0"/>
                <a:ea typeface="Yu Gothic" panose="020B0400000000000000" pitchFamily="34" charset="-128"/>
              </a:rPr>
              <a:t>-Find your new style-</a:t>
            </a:r>
            <a:endParaRPr lang="en-US" sz="1200" dirty="0">
              <a:latin typeface="Avenir Light" panose="020B0402020203020204" pitchFamily="34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416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6159B247-4264-8948-AFDD-0E589DCC4C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98" y="0"/>
            <a:ext cx="9906000" cy="6858000"/>
          </a:xfrm>
          <a:prstGeom prst="rect">
            <a:avLst/>
          </a:prstGeom>
        </p:spPr>
      </p:pic>
      <p:pic>
        <p:nvPicPr>
          <p:cNvPr id="7" name="図 6" descr="挿絵, 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33AC704F-0332-7749-9E91-44B06BDAE2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932" y="6220521"/>
            <a:ext cx="1520140" cy="231062"/>
          </a:xfrm>
          <a:prstGeom prst="rect">
            <a:avLst/>
          </a:prstGeom>
        </p:spPr>
      </p:pic>
      <p:sp>
        <p:nvSpPr>
          <p:cNvPr id="10" name="タイトル 9">
            <a:extLst>
              <a:ext uri="{FF2B5EF4-FFF2-40B4-BE49-F238E27FC236}">
                <a16:creationId xmlns:a16="http://schemas.microsoft.com/office/drawing/2014/main" id="{3219C48F-443F-674F-931B-B5C071872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39" y="2766218"/>
            <a:ext cx="8543925" cy="1325563"/>
          </a:xfrm>
          <a:prstGeom prst="rect">
            <a:avLst/>
          </a:prstGeom>
        </p:spPr>
        <p:txBody>
          <a:bodyPr/>
          <a:lstStyle>
            <a:lvl1pPr algn="ctr">
              <a:defRPr b="1" i="0">
                <a:solidFill>
                  <a:srgbClr val="BF0C0C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8075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FF800C0-C995-E441-B0D8-5524E47F9232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CB9E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7" name="図 6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48FA30AC-7A3C-1948-88AC-4B83ECC44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932" y="6224695"/>
            <a:ext cx="1520140" cy="23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3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0986B0E-171A-9C46-9EE9-111B223F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29" y="509539"/>
            <a:ext cx="9068712" cy="36822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 i="0" spc="300">
                <a:solidFill>
                  <a:srgbClr val="6A4509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3" name="図 2" descr="挿絵, 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066688A4-34E7-9E49-9795-AB94F3A176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911" y="6610875"/>
            <a:ext cx="780072" cy="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2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ユーザー設定レイアウト"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70986B0E-171A-9C46-9EE9-111B223F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29" y="509539"/>
            <a:ext cx="9068712" cy="368223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1" i="0" spc="300">
                <a:solidFill>
                  <a:srgbClr val="6A4509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2BC6E7C-2365-A34C-9ADE-808096F40FCA}"/>
              </a:ext>
            </a:extLst>
          </p:cNvPr>
          <p:cNvSpPr/>
          <p:nvPr userDrawn="1"/>
        </p:nvSpPr>
        <p:spPr>
          <a:xfrm>
            <a:off x="565900" y="1379827"/>
            <a:ext cx="8771970" cy="486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</a:t>
            </a:r>
            <a:endParaRPr kumimoji="1" lang="ja-JP" altLang="en-US"/>
          </a:p>
        </p:txBody>
      </p:sp>
      <p:pic>
        <p:nvPicPr>
          <p:cNvPr id="4" name="図 3" descr="挿絵, 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6ADCAD4B-1023-564A-892B-70943662EC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911" y="6610875"/>
            <a:ext cx="780072" cy="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8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ユーザー設定レイアウト"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825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BCA322-9E92-4F4A-9470-F85EB4CBD549}"/>
              </a:ext>
            </a:extLst>
          </p:cNvPr>
          <p:cNvSpPr/>
          <p:nvPr userDrawn="1"/>
        </p:nvSpPr>
        <p:spPr>
          <a:xfrm>
            <a:off x="565899" y="598488"/>
            <a:ext cx="8763253" cy="4811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挿絵, 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9B81756B-7E42-EB4A-87DF-CED6FB145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911" y="6610875"/>
            <a:ext cx="780072" cy="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3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0BCA322-9E92-4F4A-9470-F85EB4CBD549}"/>
              </a:ext>
            </a:extLst>
          </p:cNvPr>
          <p:cNvSpPr/>
          <p:nvPr userDrawn="1"/>
        </p:nvSpPr>
        <p:spPr>
          <a:xfrm>
            <a:off x="576017" y="598487"/>
            <a:ext cx="8753966" cy="5664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 descr="挿絵, 時計, 記号 が含まれている画像&#10;&#10;自動的に生成された説明">
            <a:extLst>
              <a:ext uri="{FF2B5EF4-FFF2-40B4-BE49-F238E27FC236}">
                <a16:creationId xmlns:a16="http://schemas.microsoft.com/office/drawing/2014/main" id="{9B81756B-7E42-EB4A-87DF-CED6FB1455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911" y="6610875"/>
            <a:ext cx="780072" cy="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851507" y="531888"/>
            <a:ext cx="8283669" cy="5002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7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05" r:id="rId2"/>
    <p:sldLayoutId id="2147484012" r:id="rId3"/>
    <p:sldLayoutId id="2147484006" r:id="rId4"/>
    <p:sldLayoutId id="2147484007" r:id="rId5"/>
    <p:sldLayoutId id="2147484009" r:id="rId6"/>
    <p:sldLayoutId id="2147484011" r:id="rId7"/>
    <p:sldLayoutId id="2147484013" r:id="rId8"/>
    <p:sldLayoutId id="2147484015" r:id="rId9"/>
    <p:sldLayoutId id="214748401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 flipV="1">
            <a:off x="171103" y="227255"/>
            <a:ext cx="9563794" cy="6468036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kumimoji="1" lang="ja-JP" altLang="en-US" sz="1801" kern="1200" dirty="0">
              <a:solidFill>
                <a:srgbClr val="F5F5F5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67" y="1042168"/>
            <a:ext cx="3999504" cy="565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2400"/>
        </a:spcAft>
        <a:buNone/>
        <a:defRPr kumimoji="1" lang="en-US" altLang="en-US" sz="2600" kern="1200" spc="300" normalizeH="0" baseline="0" dirty="0">
          <a:solidFill>
            <a:srgbClr val="41414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kumimoji="1" sz="2800" kern="1200" spc="100" baseline="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 flipH="1">
            <a:off x="1261851" y="2492324"/>
            <a:ext cx="7382298" cy="923330"/>
          </a:xfrm>
          <a:prstGeom prst="rect">
            <a:avLst/>
          </a:prstGeom>
          <a:noFill/>
        </p:spPr>
        <p:txBody>
          <a:bodyPr wrap="square" spcCol="0" rtlCol="0">
            <a:spAutoFit/>
          </a:bodyPr>
          <a:lstStyle/>
          <a:p>
            <a:pPr marL="0" indent="0" algn="ctr">
              <a:spcAft>
                <a:spcPts val="300"/>
              </a:spcAft>
              <a:buFont typeface="Arial" panose="020B0604020202020204" pitchFamily="34" charset="0"/>
              <a:buNone/>
            </a:pPr>
            <a:r>
              <a:rPr kumimoji="1" lang="ja-JP" altLang="en-US" sz="5400" b="1" spc="14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支払調書について</a:t>
            </a:r>
            <a:endParaRPr kumimoji="1" lang="en-US" altLang="ja-JP" sz="5400" b="1" spc="140" baseline="0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3821AA-3749-2C82-9C11-3FB8B7FB38B2}"/>
              </a:ext>
            </a:extLst>
          </p:cNvPr>
          <p:cNvSpPr txBox="1"/>
          <p:nvPr/>
        </p:nvSpPr>
        <p:spPr>
          <a:xfrm>
            <a:off x="8404070" y="5553354"/>
            <a:ext cx="22479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2024.12.5</a:t>
            </a:r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46B31-4D7E-6091-58BA-8CC00149E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BFBAD96E-FD05-6120-FD77-94E2D790C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29" y="509539"/>
            <a:ext cx="9068712" cy="368223"/>
          </a:xfrm>
        </p:spPr>
        <p:txBody>
          <a:bodyPr/>
          <a:lstStyle/>
          <a:p>
            <a:r>
              <a:rPr lang="ja-JP" altLang="en-US"/>
              <a:t>大きな変更点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68F6C3A-28E0-458F-5284-64836B8795EB}"/>
              </a:ext>
            </a:extLst>
          </p:cNvPr>
          <p:cNvSpPr txBox="1"/>
          <p:nvPr/>
        </p:nvSpPr>
        <p:spPr>
          <a:xfrm>
            <a:off x="417530" y="1427355"/>
            <a:ext cx="9219956" cy="485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/>
              <a:t>◾️これまで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ja-JP" altLang="en-US" sz="2400"/>
              <a:t>エアークローゼットより郵送</a:t>
            </a:r>
            <a:endParaRPr kumimoji="1" lang="en-US" altLang="ja-JP" sz="2400" dirty="0"/>
          </a:p>
          <a:p>
            <a:pPr>
              <a:lnSpc>
                <a:spcPct val="150000"/>
              </a:lnSpc>
            </a:pPr>
            <a:r>
              <a:rPr kumimoji="1" lang="en-US" altLang="ja-JP" sz="2400" dirty="0"/>
              <a:t>↓</a:t>
            </a:r>
          </a:p>
          <a:p>
            <a:pPr>
              <a:lnSpc>
                <a:spcPct val="150000"/>
              </a:lnSpc>
            </a:pPr>
            <a:r>
              <a:rPr kumimoji="1" lang="ja-JP" altLang="en-US" sz="3200"/>
              <a:t>◾️</a:t>
            </a:r>
            <a:r>
              <a:rPr kumimoji="1" lang="ja-JP" altLang="en-US" sz="3200" b="1"/>
              <a:t>今年より</a:t>
            </a:r>
            <a:endParaRPr kumimoji="1" lang="en-US" altLang="ja-JP" sz="3200" b="1" dirty="0"/>
          </a:p>
          <a:p>
            <a:pPr>
              <a:lnSpc>
                <a:spcPct val="150000"/>
              </a:lnSpc>
            </a:pPr>
            <a:r>
              <a:rPr kumimoji="1" lang="en-US" altLang="ja-JP" sz="3200" b="1" dirty="0"/>
              <a:t>Console</a:t>
            </a:r>
            <a:r>
              <a:rPr kumimoji="1" lang="ja-JP" altLang="en-US" sz="3200" b="1"/>
              <a:t>上にて各自</a:t>
            </a:r>
            <a:r>
              <a:rPr kumimoji="1" lang="ja-JP" altLang="en-US" sz="3200" b="1">
                <a:solidFill>
                  <a:srgbClr val="BF0C0C"/>
                </a:solidFill>
              </a:rPr>
              <a:t>ご自身でダウンロード</a:t>
            </a:r>
            <a:r>
              <a:rPr kumimoji="1" lang="ja-JP" altLang="en-US" sz="3200" b="1"/>
              <a:t>をお願いいたします</a:t>
            </a:r>
            <a:endParaRPr kumimoji="1" lang="en-US" altLang="ja-JP" sz="3200" b="1" dirty="0"/>
          </a:p>
          <a:p>
            <a:pPr>
              <a:lnSpc>
                <a:spcPct val="150000"/>
              </a:lnSpc>
            </a:pPr>
            <a:r>
              <a:rPr kumimoji="1" lang="en-US" altLang="ja-JP" sz="2000" dirty="0"/>
              <a:t>※</a:t>
            </a:r>
            <a:r>
              <a:rPr kumimoji="1" lang="ja-JP" altLang="en-US" sz="2000"/>
              <a:t>毎年ダウンロード可能になり次第、</a:t>
            </a:r>
            <a:r>
              <a:rPr kumimoji="1" lang="en-US" altLang="ja-JP" sz="2000" dirty="0"/>
              <a:t>stylist</a:t>
            </a:r>
            <a:r>
              <a:rPr kumimoji="1" lang="ja-JP" altLang="en-US" sz="2000"/>
              <a:t>チャンネルにてアナウンスをさせていただきます（毎年</a:t>
            </a:r>
            <a:r>
              <a:rPr kumimoji="1" lang="en-US" altLang="ja-JP" sz="2000" dirty="0"/>
              <a:t>1</a:t>
            </a:r>
            <a:r>
              <a:rPr kumimoji="1" lang="ja-JP" altLang="en-US" sz="2000"/>
              <a:t>月ごろ予定）</a:t>
            </a:r>
            <a:endParaRPr kumimoji="1" lang="ja-JP" altLang="en-US" sz="3200"/>
          </a:p>
        </p:txBody>
      </p:sp>
    </p:spTree>
    <p:extLst>
      <p:ext uri="{BB962C8B-B14F-4D97-AF65-F5344CB8AC3E}">
        <p14:creationId xmlns:p14="http://schemas.microsoft.com/office/powerpoint/2010/main" val="92780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5B4BF1-127D-F701-D8B5-13275A742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BD2413-BF26-DB80-5FD2-AFABC628B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ダウンロード方法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A1497A1-904B-3D41-BFC4-BFDDD7075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21" y="4134314"/>
            <a:ext cx="1612900" cy="251460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DA7A7C2-F4FB-8826-56D8-491734D053CE}"/>
              </a:ext>
            </a:extLst>
          </p:cNvPr>
          <p:cNvSpPr/>
          <p:nvPr/>
        </p:nvSpPr>
        <p:spPr>
          <a:xfrm>
            <a:off x="2570157" y="4252157"/>
            <a:ext cx="677946" cy="269358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00">
              <a:solidFill>
                <a:sysClr val="windowText" lastClr="00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A7EB583-0CF1-5F67-4271-30A9B41A672D}"/>
              </a:ext>
            </a:extLst>
          </p:cNvPr>
          <p:cNvSpPr txBox="1"/>
          <p:nvPr/>
        </p:nvSpPr>
        <p:spPr>
          <a:xfrm>
            <a:off x="2612142" y="4255715"/>
            <a:ext cx="689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ysClr val="windowText" lastClr="000000"/>
                </a:solidFill>
              </a:rPr>
              <a:t>100</a:t>
            </a:r>
            <a:r>
              <a:rPr lang="en-US" altLang="ja-JP" sz="1000" dirty="0">
                <a:solidFill>
                  <a:sysClr val="windowText" lastClr="000000"/>
                </a:solidFill>
              </a:rPr>
              <a:t> </a:t>
            </a:r>
            <a:r>
              <a:rPr lang="ja-JP" altLang="en-US" sz="1000">
                <a:solidFill>
                  <a:sysClr val="windowText" lastClr="000000"/>
                </a:solidFill>
              </a:rPr>
              <a:t>花子</a:t>
            </a:r>
            <a:endParaRPr kumimoji="1" lang="ja-JP" altLang="en-US" sz="1000">
              <a:solidFill>
                <a:sysClr val="windowText" lastClr="000000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40380D3-F866-B6C2-E1B4-D87009C72F0E}"/>
              </a:ext>
            </a:extLst>
          </p:cNvPr>
          <p:cNvSpPr/>
          <p:nvPr/>
        </p:nvSpPr>
        <p:spPr>
          <a:xfrm>
            <a:off x="1758661" y="5840931"/>
            <a:ext cx="1813035" cy="3783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9574B9E-4CA2-4DBB-9E1E-0C9CA400F483}"/>
              </a:ext>
            </a:extLst>
          </p:cNvPr>
          <p:cNvSpPr txBox="1"/>
          <p:nvPr/>
        </p:nvSpPr>
        <p:spPr>
          <a:xfrm>
            <a:off x="417529" y="1366598"/>
            <a:ext cx="93796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Console</a:t>
            </a:r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右上部「</a:t>
            </a: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ID</a:t>
            </a:r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 お名前」タブをクリック</a:t>
            </a:r>
            <a:endParaRPr kumimoji="1" lang="en-US" altLang="ja-JP" sz="2000" b="1" dirty="0"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　　</a:t>
            </a: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↓</a:t>
            </a:r>
          </a:p>
          <a:p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「支払調書」をクリック（</a:t>
            </a:r>
            <a:r>
              <a:rPr kumimoji="1" lang="ja-JP" altLang="en-US" sz="2000" b="1" u="sng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画像</a:t>
            </a:r>
            <a:r>
              <a:rPr kumimoji="1" lang="en-US" altLang="ja-JP" sz="2000" b="1" u="sng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①</a:t>
            </a:r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）</a:t>
            </a:r>
            <a:endParaRPr kumimoji="1" lang="en-US" altLang="ja-JP" sz="2000" b="1" dirty="0"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　　</a:t>
            </a: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↓</a:t>
            </a:r>
          </a:p>
          <a:p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出てくるポップの「</a:t>
            </a: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OK</a:t>
            </a:r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」をクリック（</a:t>
            </a:r>
            <a:r>
              <a:rPr kumimoji="1" lang="ja-JP" altLang="en-US" sz="2000" b="1" u="sng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画像</a:t>
            </a:r>
            <a:r>
              <a:rPr kumimoji="1" lang="en-US" altLang="ja-JP" sz="2000" b="1" u="sng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②</a:t>
            </a:r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）</a:t>
            </a:r>
            <a:endParaRPr kumimoji="1" lang="en-US" altLang="ja-JP" sz="2000" b="1" dirty="0"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  <a:p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　　</a:t>
            </a:r>
            <a:r>
              <a:rPr kumimoji="1" lang="en-US" altLang="ja-JP" sz="2000" b="1" dirty="0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↓</a:t>
            </a:r>
          </a:p>
          <a:p>
            <a:r>
              <a:rPr kumimoji="1" lang="ja-JP" altLang="en-US" sz="2000" b="1">
                <a:latin typeface="Yu Gothic" panose="020B0400000000000000" pitchFamily="34" charset="-128"/>
                <a:ea typeface="Yu Gothic" panose="020B0400000000000000" pitchFamily="34" charset="-128"/>
                <a:cs typeface="Arial" panose="020B0604020202020204" pitchFamily="34" charset="0"/>
              </a:rPr>
              <a:t>支払調書のダウンロード開始</a:t>
            </a:r>
            <a:endParaRPr kumimoji="1" lang="en-US" altLang="ja-JP" sz="2000" b="1" dirty="0">
              <a:latin typeface="Yu Gothic" panose="020B0400000000000000" pitchFamily="34" charset="-128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0A4BAEE3-BD1D-5C62-4268-0A437FC77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4114" y="4179369"/>
            <a:ext cx="3170022" cy="1457243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FB03855-A0CF-5DEE-82D0-186A9533A25E}"/>
              </a:ext>
            </a:extLst>
          </p:cNvPr>
          <p:cNvSpPr txBox="1"/>
          <p:nvPr/>
        </p:nvSpPr>
        <p:spPr>
          <a:xfrm>
            <a:off x="1094616" y="419925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u="sng">
                <a:solidFill>
                  <a:srgbClr val="424242"/>
                </a:solidFill>
                <a:ea typeface="Meiryo" panose="020B0604030504040204" pitchFamily="34" charset="-128"/>
              </a:rPr>
              <a:t>画像</a:t>
            </a:r>
            <a:r>
              <a:rPr kumimoji="1" lang="en-US" altLang="ja-JP" sz="1400" u="sng" dirty="0">
                <a:solidFill>
                  <a:srgbClr val="424242"/>
                </a:solidFill>
                <a:ea typeface="Meiryo" panose="020B0604030504040204" pitchFamily="34" charset="-128"/>
              </a:rPr>
              <a:t>①</a:t>
            </a:r>
            <a:endParaRPr kumimoji="1" lang="ja-JP" altLang="en-US" sz="1400" u="sng">
              <a:solidFill>
                <a:srgbClr val="424242"/>
              </a:solidFill>
              <a:ea typeface="Meiryo" panose="020B0604030504040204" pitchFamily="34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62F1ADE-98C4-75A2-6A62-DAF263F073FD}"/>
              </a:ext>
            </a:extLst>
          </p:cNvPr>
          <p:cNvSpPr txBox="1"/>
          <p:nvPr/>
        </p:nvSpPr>
        <p:spPr>
          <a:xfrm>
            <a:off x="4416626" y="419737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u="sng">
                <a:solidFill>
                  <a:srgbClr val="424242"/>
                </a:solidFill>
                <a:ea typeface="Meiryo" panose="020B0604030504040204" pitchFamily="34" charset="-128"/>
              </a:rPr>
              <a:t>画像</a:t>
            </a:r>
            <a:r>
              <a:rPr kumimoji="1" lang="en-US" altLang="ja-JP" sz="1400" u="sng" dirty="0">
                <a:solidFill>
                  <a:srgbClr val="424242"/>
                </a:solidFill>
                <a:ea typeface="Meiryo" panose="020B0604030504040204" pitchFamily="34" charset="-128"/>
              </a:rPr>
              <a:t>②</a:t>
            </a:r>
            <a:endParaRPr kumimoji="1" lang="ja-JP" altLang="en-US" sz="1400" u="sng">
              <a:solidFill>
                <a:srgbClr val="424242"/>
              </a:solidFill>
              <a:ea typeface="Meiryo" panose="020B0604030504040204" pitchFamily="34" charset="-128"/>
            </a:endParaRPr>
          </a:p>
        </p:txBody>
      </p:sp>
      <p:sp>
        <p:nvSpPr>
          <p:cNvPr id="19" name="角丸四角形 18">
            <a:extLst>
              <a:ext uri="{FF2B5EF4-FFF2-40B4-BE49-F238E27FC236}">
                <a16:creationId xmlns:a16="http://schemas.microsoft.com/office/drawing/2014/main" id="{BCE9818A-F655-9FA7-BCB1-744BFF702A04}"/>
              </a:ext>
            </a:extLst>
          </p:cNvPr>
          <p:cNvSpPr/>
          <p:nvPr/>
        </p:nvSpPr>
        <p:spPr>
          <a:xfrm>
            <a:off x="256478" y="1191359"/>
            <a:ext cx="9229763" cy="2622357"/>
          </a:xfrm>
          <a:prstGeom prst="roundRect">
            <a:avLst>
              <a:gd name="adj" fmla="val 6079"/>
            </a:avLst>
          </a:prstGeom>
          <a:noFill/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064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E4176-282E-7AB1-36A8-ECDE373DC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40C3ED-757C-D49B-3DB0-431752843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/>
              <a:t>よくある質問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BA0742-1B9C-11C0-A6DF-D263F38A9031}"/>
              </a:ext>
            </a:extLst>
          </p:cNvPr>
          <p:cNvSpPr txBox="1"/>
          <p:nvPr/>
        </p:nvSpPr>
        <p:spPr>
          <a:xfrm>
            <a:off x="417528" y="1113020"/>
            <a:ext cx="9205973" cy="5562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Q</a:t>
            </a:r>
            <a:r>
              <a:rPr kumimoji="1" lang="ja-JP" altLang="en-US" sz="3200">
                <a:latin typeface="Yu Gothic" panose="020B0400000000000000" pitchFamily="34" charset="-128"/>
                <a:ea typeface="Yu Gothic" panose="020B0400000000000000" pitchFamily="34" charset="-128"/>
              </a:rPr>
              <a:t>：支払調書の記載されている時期がずれていませんか？</a:t>
            </a:r>
            <a:endParaRPr kumimoji="1" lang="en-US" altLang="ja-JP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：ずれているように見えてしまうかもしれませんが、ずれておりません！（税理士確認済）</a:t>
            </a:r>
            <a:endParaRPr kumimoji="1" lang="en-US" altLang="ja-JP" sz="32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エアークローゼットでは「昨年</a:t>
            </a:r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〜12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ja-JP" altLang="en-US" sz="3200" b="1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お支払分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」を支払調書の金額として計上しております。</a:t>
            </a:r>
            <a:endParaRPr kumimoji="1" lang="en-US" altLang="ja-JP" sz="32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32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例）</a:t>
            </a:r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24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ja-JP" altLang="en-US" sz="3200" b="1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お支払分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＝</a:t>
            </a:r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23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年</a:t>
            </a:r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ja-JP" altLang="en-US" sz="3200" b="1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稼働分</a:t>
            </a:r>
            <a:endParaRPr kumimoji="1" lang="en-US" altLang="ja-JP" sz="3200" b="1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kumimoji="1" lang="en-US" altLang="ja-JP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「昨年</a:t>
            </a:r>
            <a:r>
              <a:rPr kumimoji="1" lang="en-US" altLang="ja-JP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</a:t>
            </a:r>
            <a:r>
              <a:rPr kumimoji="1" lang="ja-JP" altLang="en-US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en-US" altLang="ja-JP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〜12</a:t>
            </a:r>
            <a:r>
              <a:rPr kumimoji="1" lang="ja-JP" altLang="en-US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月お支払分」＝「一昨年</a:t>
            </a:r>
            <a:r>
              <a:rPr kumimoji="1" lang="en-US" altLang="ja-JP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12</a:t>
            </a:r>
            <a:r>
              <a:rPr kumimoji="1" lang="ja-JP" altLang="en-US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</a:t>
            </a:r>
            <a:r>
              <a:rPr kumimoji="1" lang="en-US" altLang="ja-JP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〜</a:t>
            </a:r>
            <a:r>
              <a:rPr kumimoji="1" lang="ja-JP" altLang="en-US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昨年</a:t>
            </a:r>
            <a:r>
              <a:rPr kumimoji="1" lang="en-US" altLang="ja-JP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11</a:t>
            </a:r>
            <a:r>
              <a:rPr kumimoji="1" lang="ja-JP" altLang="en-US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月稼働分」となります。</a:t>
            </a:r>
            <a:r>
              <a:rPr kumimoji="1" lang="ja-JP" altLang="en-US" b="1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「お仕事をいただいた期間」ではなく「</a:t>
            </a:r>
            <a:r>
              <a:rPr kumimoji="1" lang="ja-JP" altLang="en-US" b="1" u="sng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お支払いした期間</a:t>
            </a:r>
            <a:r>
              <a:rPr kumimoji="1" lang="ja-JP" altLang="en-US" b="1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」</a:t>
            </a:r>
            <a:r>
              <a:rPr kumimoji="1" lang="ja-JP" altLang="en-US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で計上をしております。</a:t>
            </a:r>
            <a:endParaRPr kumimoji="1" lang="en-US" altLang="ja-JP" sz="32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615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FFB20-25D0-6AC0-9A06-418A7043D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484E22-1721-8C46-3E5A-5D9E9E21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/>
              <a:t>よくある質問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048737-17F8-192C-FB8D-00E9C8443D86}"/>
              </a:ext>
            </a:extLst>
          </p:cNvPr>
          <p:cNvSpPr txBox="1"/>
          <p:nvPr/>
        </p:nvSpPr>
        <p:spPr>
          <a:xfrm>
            <a:off x="417529" y="1113020"/>
            <a:ext cx="9284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Q</a:t>
            </a:r>
            <a:r>
              <a:rPr kumimoji="1" lang="ja-JP" altLang="en-US" sz="3200">
                <a:latin typeface="Yu Gothic" panose="020B0400000000000000" pitchFamily="34" charset="-128"/>
                <a:ea typeface="Yu Gothic" panose="020B0400000000000000" pitchFamily="34" charset="-128"/>
              </a:rPr>
              <a:t>：過去の請求書を再発行いただけませんか？</a:t>
            </a:r>
            <a:endParaRPr kumimoji="1" lang="en-US" altLang="ja-JP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：大変申し訳ございませんが、管理の問題上過去の請求書を再発行することができかねます。</a:t>
            </a:r>
            <a:endParaRPr kumimoji="1" lang="en-US" altLang="ja-JP" sz="32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必ず毎月ご自身で保管いただくようお願いいたします。</a:t>
            </a:r>
            <a:endParaRPr kumimoji="1" lang="en-US" altLang="ja-JP" sz="32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95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E299A-3B99-6FD8-9966-1695CFA0D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387ECD-0888-D92E-DE38-B9B49A4B9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800"/>
              <a:t>よくある質問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C844BC-5699-5F56-9DE9-EFBE20125841}"/>
              </a:ext>
            </a:extLst>
          </p:cNvPr>
          <p:cNvSpPr txBox="1"/>
          <p:nvPr/>
        </p:nvSpPr>
        <p:spPr>
          <a:xfrm>
            <a:off x="417529" y="1113020"/>
            <a:ext cx="906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Yu Gothic" panose="020B0400000000000000" pitchFamily="34" charset="-128"/>
                <a:ea typeface="Yu Gothic" panose="020B0400000000000000" pitchFamily="34" charset="-128"/>
              </a:rPr>
              <a:t>Q</a:t>
            </a:r>
            <a:r>
              <a:rPr kumimoji="1" lang="ja-JP" altLang="en-US" sz="3200">
                <a:latin typeface="Yu Gothic" panose="020B0400000000000000" pitchFamily="34" charset="-128"/>
                <a:ea typeface="Yu Gothic" panose="020B0400000000000000" pitchFamily="34" charset="-128"/>
              </a:rPr>
              <a:t>：支払調書を郵送いただくことは可能でしょうか？</a:t>
            </a:r>
            <a:endParaRPr kumimoji="1" lang="en-US" altLang="ja-JP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endParaRPr kumimoji="1" lang="en-US" altLang="ja-JP" sz="32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r>
              <a:rPr kumimoji="1" lang="en-US" altLang="ja-JP" sz="3200" dirty="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A</a:t>
            </a:r>
            <a:r>
              <a:rPr kumimoji="1" lang="ja-JP" altLang="en-US" sz="3200">
                <a:solidFill>
                  <a:srgbClr val="C0000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：今後は一律ダウンロード形式に統一させていただくため、郵送での対応ができかねます。何卒ご了承ください。</a:t>
            </a:r>
            <a:endParaRPr kumimoji="1" lang="en-US" altLang="ja-JP" sz="3200" dirty="0">
              <a:solidFill>
                <a:srgbClr val="C00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13512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irClosetデフォルト">
  <a:themeElements>
    <a:clrScheme name="airCloset">
      <a:dk1>
        <a:srgbClr val="414141"/>
      </a:dk1>
      <a:lt1>
        <a:srgbClr val="F5F5F5"/>
      </a:lt1>
      <a:dk2>
        <a:srgbClr val="FFFFFF"/>
      </a:dk2>
      <a:lt2>
        <a:srgbClr val="FE7979"/>
      </a:lt2>
      <a:accent1>
        <a:srgbClr val="F52744"/>
      </a:accent1>
      <a:accent2>
        <a:srgbClr val="FFB7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【テンプレ】PowerPoint_サービス紹介.potx" id="{65D8CD97-9C95-4C67-96E4-857E2791C8CD}" vid="{8C920777-553F-41BD-BE72-3B8881776345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104034</TotalTime>
  <Words>306</Words>
  <Application>Microsoft Macintosh PowerPoint</Application>
  <PresentationFormat>A4 210 x 297 mm</PresentationFormat>
  <Paragraphs>42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Meiryo</vt:lpstr>
      <vt:lpstr>Meiryo</vt:lpstr>
      <vt:lpstr>Yu Gothic</vt:lpstr>
      <vt:lpstr>Yu Gothic</vt:lpstr>
      <vt:lpstr>Yu Gothic Light</vt:lpstr>
      <vt:lpstr>Arial</vt:lpstr>
      <vt:lpstr>Avenir Light</vt:lpstr>
      <vt:lpstr>Calibri</vt:lpstr>
      <vt:lpstr>デザインの設定</vt:lpstr>
      <vt:lpstr>airClosetデフォルト</vt:lpstr>
      <vt:lpstr>PowerPoint プレゼンテーション</vt:lpstr>
      <vt:lpstr>大きな変更点</vt:lpstr>
      <vt:lpstr>ダウンロード方法</vt:lpstr>
      <vt:lpstr>よくある質問</vt:lpstr>
      <vt:lpstr>よくある質問</vt:lpstr>
      <vt:lpstr>よくある質問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陽子</dc:creator>
  <cp:lastModifiedBy>寺山 蛍</cp:lastModifiedBy>
  <cp:revision>2204</cp:revision>
  <cp:lastPrinted>2023-09-01T03:56:39Z</cp:lastPrinted>
  <dcterms:created xsi:type="dcterms:W3CDTF">2016-05-08T07:11:21Z</dcterms:created>
  <dcterms:modified xsi:type="dcterms:W3CDTF">2025-01-08T03:22:42Z</dcterms:modified>
</cp:coreProperties>
</file>